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07" r:id="rId2"/>
    <p:sldId id="358" r:id="rId3"/>
    <p:sldId id="360" r:id="rId4"/>
    <p:sldId id="361" r:id="rId5"/>
    <p:sldId id="362" r:id="rId6"/>
    <p:sldId id="319" r:id="rId7"/>
    <p:sldId id="308" r:id="rId8"/>
    <p:sldId id="309" r:id="rId9"/>
    <p:sldId id="311" r:id="rId10"/>
    <p:sldId id="322" r:id="rId11"/>
    <p:sldId id="323" r:id="rId12"/>
    <p:sldId id="320" r:id="rId13"/>
    <p:sldId id="324" r:id="rId14"/>
    <p:sldId id="326" r:id="rId15"/>
    <p:sldId id="318" r:id="rId16"/>
    <p:sldId id="327" r:id="rId17"/>
    <p:sldId id="328" r:id="rId18"/>
    <p:sldId id="329" r:id="rId19"/>
    <p:sldId id="359" r:id="rId20"/>
    <p:sldId id="330" r:id="rId21"/>
    <p:sldId id="331" r:id="rId22"/>
    <p:sldId id="332" r:id="rId23"/>
    <p:sldId id="333" r:id="rId24"/>
    <p:sldId id="334" r:id="rId25"/>
    <p:sldId id="256" r:id="rId26"/>
    <p:sldId id="363" r:id="rId27"/>
    <p:sldId id="339" r:id="rId28"/>
    <p:sldId id="321" r:id="rId29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6DBF4-E2F4-4D66-A515-0ED49EB830F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082BF-AF96-4A13-91F6-231785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8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5062B-F830-4555-982B-651F2BCDA191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CAC64-5C67-4749-8310-10BB87970E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6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0005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E4D16CF-270E-4130-A029-07A38DCB5C06}" type="datetimeFigureOut">
              <a:rPr lang="en-US" smtClean="0"/>
              <a:pPr/>
              <a:t>2/17/2022</a:t>
            </a:fld>
            <a:endParaRPr lang="en-GB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6BDF1B1-4A05-40BE-875F-6F6AF06D7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0" y="90872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FF00"/>
                </a:solidFill>
                <a:latin typeface="Comic Sans MS" panose="030F0702030302020204" pitchFamily="66" charset="0"/>
              </a:rPr>
              <a:t>Sex, </a:t>
            </a:r>
          </a:p>
          <a:p>
            <a:pPr algn="ctr"/>
            <a:r>
              <a:rPr lang="en-GB" sz="7200" dirty="0">
                <a:solidFill>
                  <a:srgbClr val="FFFF00"/>
                </a:solidFill>
                <a:latin typeface="Comic Sans MS" panose="030F0702030302020204" pitchFamily="66" charset="0"/>
              </a:rPr>
              <a:t>Myths </a:t>
            </a:r>
          </a:p>
          <a:p>
            <a:pPr algn="ctr"/>
            <a:r>
              <a:rPr lang="en-GB" sz="7200" dirty="0">
                <a:solidFill>
                  <a:srgbClr val="FFFF00"/>
                </a:solidFill>
                <a:latin typeface="Comic Sans MS" panose="030F0702030302020204" pitchFamily="66" charset="0"/>
              </a:rPr>
              <a:t>and the </a:t>
            </a:r>
          </a:p>
          <a:p>
            <a:pPr algn="ctr"/>
            <a:r>
              <a:rPr lang="en-GB" sz="7200" dirty="0">
                <a:solidFill>
                  <a:srgbClr val="FFFF00"/>
                </a:solidFill>
                <a:latin typeface="Comic Sans MS" panose="030F0702030302020204" pitchFamily="66" charset="0"/>
              </a:rPr>
              <a:t>Menopause</a:t>
            </a:r>
          </a:p>
          <a:p>
            <a:pPr algn="r"/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FD20-E3B7-446E-93E4-B3704ED51F35}"/>
              </a:ext>
            </a:extLst>
          </p:cNvPr>
          <p:cNvSpPr txBox="1">
            <a:spLocks/>
          </p:cNvSpPr>
          <p:nvPr/>
        </p:nvSpPr>
        <p:spPr>
          <a:xfrm>
            <a:off x="2051720" y="6126520"/>
            <a:ext cx="745009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Dr Marion Sloan    Mb ChB, MRCP, FRCGP</a:t>
            </a:r>
          </a:p>
          <a:p>
            <a:pPr marL="0" indent="0">
              <a:buNone/>
            </a:pPr>
            <a:endParaRPr lang="en-GB" altLang="en-US" sz="2800" kern="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48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46469"/>
            <a:ext cx="102971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NICE   -   Goal   -   2020</a:t>
            </a:r>
          </a:p>
          <a:p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defTabSz="868363">
              <a:lnSpc>
                <a:spcPct val="150000"/>
              </a:lnSpc>
              <a:tabLst>
                <a:tab pos="2517775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HCP should be able to:	</a:t>
            </a:r>
            <a:endParaRPr lang="en-GB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168400" indent="-268288">
              <a:buFont typeface="Wingdings" panose="05000000000000000000" pitchFamily="2" charset="2"/>
              <a:buChar char="§"/>
            </a:pP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A6A98-9D84-4BFF-B992-9A4685AA3D9E}"/>
              </a:ext>
            </a:extLst>
          </p:cNvPr>
          <p:cNvSpPr txBox="1"/>
          <p:nvPr/>
        </p:nvSpPr>
        <p:spPr>
          <a:xfrm>
            <a:off x="1907704" y="2204864"/>
            <a:ext cx="72728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8363">
              <a:lnSpc>
                <a:spcPct val="150000"/>
              </a:lnSpc>
              <a:tabLst>
                <a:tab pos="2517775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diagnose the  menopause</a:t>
            </a:r>
          </a:p>
          <a:p>
            <a:pPr defTabSz="868363">
              <a:lnSpc>
                <a:spcPct val="150000"/>
              </a:lnSpc>
              <a:tabLst>
                <a:tab pos="2517775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recognise premature menopause</a:t>
            </a:r>
          </a:p>
          <a:p>
            <a:pPr defTabSz="868363">
              <a:lnSpc>
                <a:spcPct val="150000"/>
              </a:lnSpc>
              <a:tabLst>
                <a:tab pos="2517775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advise about lifestyle</a:t>
            </a:r>
          </a:p>
          <a:p>
            <a:pPr defTabSz="868363">
              <a:lnSpc>
                <a:spcPct val="150000"/>
              </a:lnSpc>
              <a:tabLst>
                <a:tab pos="2517775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be familiar with drugs including HRT</a:t>
            </a:r>
          </a:p>
          <a:p>
            <a:pPr defTabSz="868363">
              <a:lnSpc>
                <a:spcPct val="150000"/>
              </a:lnSpc>
              <a:tabLst>
                <a:tab pos="2517775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refer to specialist if appropriate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256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08FA4E-EE48-41C1-AE68-97EDD2208065}"/>
              </a:ext>
            </a:extLst>
          </p:cNvPr>
          <p:cNvSpPr txBox="1"/>
          <p:nvPr/>
        </p:nvSpPr>
        <p:spPr>
          <a:xfrm>
            <a:off x="2267744" y="1854691"/>
            <a:ext cx="71287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8363">
              <a:lnSpc>
                <a:spcPct val="200000"/>
              </a:lnSpc>
              <a:tabLst>
                <a:tab pos="2517775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Loss of ovarian reserve</a:t>
            </a:r>
          </a:p>
          <a:p>
            <a:pPr defTabSz="868363">
              <a:lnSpc>
                <a:spcPct val="200000"/>
              </a:lnSpc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Oestrogen</a:t>
            </a:r>
          </a:p>
          <a:p>
            <a:pPr defTabSz="868363">
              <a:lnSpc>
                <a:spcPct val="200000"/>
              </a:lnSpc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Testosterone</a:t>
            </a:r>
          </a:p>
          <a:p>
            <a:pPr defTabSz="868363">
              <a:lnSpc>
                <a:spcPct val="200000"/>
              </a:lnSpc>
              <a:tabLst>
                <a:tab pos="633413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Or </a:t>
            </a:r>
          </a:p>
          <a:p>
            <a:pPr defTabSz="868363">
              <a:lnSpc>
                <a:spcPct val="150000"/>
              </a:lnSpc>
              <a:tabLst>
                <a:tab pos="2517775" algn="l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GB" dirty="0"/>
              <a:t>No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44524" y="910639"/>
            <a:ext cx="9433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WHAT IS HAPPENING?</a:t>
            </a:r>
          </a:p>
          <a:p>
            <a:pPr algn="ctr"/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168400" indent="-268288" algn="ctr">
              <a:buFont typeface="Wingdings" panose="05000000000000000000" pitchFamily="2" charset="2"/>
              <a:buChar char="§"/>
            </a:pP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9F4B302-F552-4E67-942B-64E2406A64E8}"/>
              </a:ext>
            </a:extLst>
          </p:cNvPr>
          <p:cNvSpPr/>
          <p:nvPr/>
        </p:nvSpPr>
        <p:spPr>
          <a:xfrm>
            <a:off x="2339752" y="3239817"/>
            <a:ext cx="360040" cy="4921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231F193-D0C7-482D-A11D-CAD35BDC24DF}"/>
              </a:ext>
            </a:extLst>
          </p:cNvPr>
          <p:cNvSpPr/>
          <p:nvPr/>
        </p:nvSpPr>
        <p:spPr>
          <a:xfrm>
            <a:off x="2339752" y="4198837"/>
            <a:ext cx="360040" cy="4921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972EE96-B8C3-4800-925D-289BCBC5C7BB}"/>
              </a:ext>
            </a:extLst>
          </p:cNvPr>
          <p:cNvSpPr/>
          <p:nvPr/>
        </p:nvSpPr>
        <p:spPr>
          <a:xfrm rot="10800000">
            <a:off x="3565324" y="5131753"/>
            <a:ext cx="360040" cy="4921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4F754E2-F6BF-452D-B06B-24EEEEFA083C}"/>
              </a:ext>
            </a:extLst>
          </p:cNvPr>
          <p:cNvSpPr/>
          <p:nvPr/>
        </p:nvSpPr>
        <p:spPr>
          <a:xfrm>
            <a:off x="4148862" y="5131753"/>
            <a:ext cx="360040" cy="4921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36F3014-63ED-4FCF-A2B2-A7BAE71A6BF8}"/>
              </a:ext>
            </a:extLst>
          </p:cNvPr>
          <p:cNvSpPr/>
          <p:nvPr/>
        </p:nvSpPr>
        <p:spPr>
          <a:xfrm>
            <a:off x="3032740" y="5131753"/>
            <a:ext cx="360040" cy="4921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43DAD89-86D6-4777-A120-59128FAD0B29}"/>
              </a:ext>
            </a:extLst>
          </p:cNvPr>
          <p:cNvSpPr/>
          <p:nvPr/>
        </p:nvSpPr>
        <p:spPr>
          <a:xfrm rot="10800000">
            <a:off x="4788747" y="5131753"/>
            <a:ext cx="360040" cy="4921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78240C2-56FF-4CFC-AFC7-055EF154642C}"/>
              </a:ext>
            </a:extLst>
          </p:cNvPr>
          <p:cNvSpPr/>
          <p:nvPr/>
        </p:nvSpPr>
        <p:spPr>
          <a:xfrm rot="10800000">
            <a:off x="5875298" y="5157192"/>
            <a:ext cx="360040" cy="4921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10E9816-D413-44AF-AC24-4AC807565338}"/>
              </a:ext>
            </a:extLst>
          </p:cNvPr>
          <p:cNvSpPr/>
          <p:nvPr/>
        </p:nvSpPr>
        <p:spPr>
          <a:xfrm>
            <a:off x="6458836" y="5157192"/>
            <a:ext cx="360040" cy="4921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2745DE7-5D4E-497E-9770-22535E103DD6}"/>
              </a:ext>
            </a:extLst>
          </p:cNvPr>
          <p:cNvSpPr/>
          <p:nvPr/>
        </p:nvSpPr>
        <p:spPr>
          <a:xfrm>
            <a:off x="5342714" y="5157192"/>
            <a:ext cx="360040" cy="4921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0569FB4-86D4-47CD-BA74-94D67D603C1D}"/>
              </a:ext>
            </a:extLst>
          </p:cNvPr>
          <p:cNvSpPr/>
          <p:nvPr/>
        </p:nvSpPr>
        <p:spPr>
          <a:xfrm rot="10800000">
            <a:off x="7098721" y="5157192"/>
            <a:ext cx="360040" cy="49217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55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1 - The seven dwarves of menopause Fridge Magnet">
            <a:extLst>
              <a:ext uri="{FF2B5EF4-FFF2-40B4-BE49-F238E27FC236}">
                <a16:creationId xmlns:a16="http://schemas.microsoft.com/office/drawing/2014/main" id="{2F4D72DE-ACC0-42C1-9366-EA951D23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14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6572" y="-2879"/>
            <a:ext cx="1029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SYMPTOMS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95059-3F9D-41F2-9D0B-836A200FA1C4}"/>
              </a:ext>
            </a:extLst>
          </p:cNvPr>
          <p:cNvSpPr txBox="1"/>
          <p:nvPr/>
        </p:nvSpPr>
        <p:spPr>
          <a:xfrm>
            <a:off x="471703" y="96749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Weight gain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A8416-702D-4999-9607-82BD760C8BF0}"/>
              </a:ext>
            </a:extLst>
          </p:cNvPr>
          <p:cNvSpPr txBox="1"/>
          <p:nvPr/>
        </p:nvSpPr>
        <p:spPr>
          <a:xfrm>
            <a:off x="269776" y="191633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Poor sleep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F9CA5-2D33-4BD7-BC24-73F0A86E16BB}"/>
              </a:ext>
            </a:extLst>
          </p:cNvPr>
          <p:cNvSpPr txBox="1"/>
          <p:nvPr/>
        </p:nvSpPr>
        <p:spPr>
          <a:xfrm>
            <a:off x="2694690" y="272474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TATT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197DD-F71E-4195-96F7-3294BA1CE46D}"/>
              </a:ext>
            </a:extLst>
          </p:cNvPr>
          <p:cNvSpPr txBox="1"/>
          <p:nvPr/>
        </p:nvSpPr>
        <p:spPr>
          <a:xfrm>
            <a:off x="29873" y="287551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Low mood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144BF-1C81-4749-8BA0-12657750113B}"/>
              </a:ext>
            </a:extLst>
          </p:cNvPr>
          <p:cNvSpPr txBox="1"/>
          <p:nvPr/>
        </p:nvSpPr>
        <p:spPr>
          <a:xfrm>
            <a:off x="2048534" y="380271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Headaches 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EFCFE-4A7E-4E63-84E6-6EBFBF2C15DA}"/>
              </a:ext>
            </a:extLst>
          </p:cNvPr>
          <p:cNvSpPr txBox="1"/>
          <p:nvPr/>
        </p:nvSpPr>
        <p:spPr>
          <a:xfrm>
            <a:off x="5857224" y="19688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Brain fog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4B5E3-20B0-4473-ADD2-37E887112664}"/>
              </a:ext>
            </a:extLst>
          </p:cNvPr>
          <p:cNvSpPr txBox="1"/>
          <p:nvPr/>
        </p:nvSpPr>
        <p:spPr>
          <a:xfrm>
            <a:off x="5153030" y="141974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Memory problems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D1D45-73CA-43AC-8430-13BAEA1522D0}"/>
              </a:ext>
            </a:extLst>
          </p:cNvPr>
          <p:cNvSpPr txBox="1"/>
          <p:nvPr/>
        </p:nvSpPr>
        <p:spPr>
          <a:xfrm>
            <a:off x="2999320" y="102091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Flushes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42ADF-B948-4B57-B1C8-71A4001D06F6}"/>
              </a:ext>
            </a:extLst>
          </p:cNvPr>
          <p:cNvSpPr txBox="1"/>
          <p:nvPr/>
        </p:nvSpPr>
        <p:spPr>
          <a:xfrm>
            <a:off x="2773219" y="205795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Aching joints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3BF02-6D80-42F3-91E9-B2C5F0787050}"/>
              </a:ext>
            </a:extLst>
          </p:cNvPr>
          <p:cNvSpPr txBox="1"/>
          <p:nvPr/>
        </p:nvSpPr>
        <p:spPr>
          <a:xfrm>
            <a:off x="2890799" y="155422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Sweats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C2482-432F-4281-A3E7-1FC31721B089}"/>
              </a:ext>
            </a:extLst>
          </p:cNvPr>
          <p:cNvSpPr txBox="1"/>
          <p:nvPr/>
        </p:nvSpPr>
        <p:spPr>
          <a:xfrm>
            <a:off x="5177545" y="3845422"/>
            <a:ext cx="390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Bladder weakness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8BBD8F-E5EB-4FB9-8833-FBEFE99C794F}"/>
              </a:ext>
            </a:extLst>
          </p:cNvPr>
          <p:cNvSpPr txBox="1"/>
          <p:nvPr/>
        </p:nvSpPr>
        <p:spPr>
          <a:xfrm>
            <a:off x="5323220" y="5070763"/>
            <a:ext cx="37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Irregular periods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C9513E-28A5-446D-A4E5-69B79267E9C7}"/>
              </a:ext>
            </a:extLst>
          </p:cNvPr>
          <p:cNvSpPr txBox="1"/>
          <p:nvPr/>
        </p:nvSpPr>
        <p:spPr>
          <a:xfrm>
            <a:off x="5636701" y="90893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Bloating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3BE2EF-0549-46F9-B041-0DD9A2CC8F4F}"/>
              </a:ext>
            </a:extLst>
          </p:cNvPr>
          <p:cNvSpPr txBox="1"/>
          <p:nvPr/>
        </p:nvSpPr>
        <p:spPr>
          <a:xfrm>
            <a:off x="1997968" y="508915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Painful sex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98FABB-EC59-4A1F-B89E-83CB24378B99}"/>
              </a:ext>
            </a:extLst>
          </p:cNvPr>
          <p:cNvSpPr txBox="1"/>
          <p:nvPr/>
        </p:nvSpPr>
        <p:spPr>
          <a:xfrm>
            <a:off x="689187" y="565553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Mood swings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A3F4DC-D0E4-4A58-9C1D-280C1E6DAB0C}"/>
              </a:ext>
            </a:extLst>
          </p:cNvPr>
          <p:cNvSpPr txBox="1"/>
          <p:nvPr/>
        </p:nvSpPr>
        <p:spPr>
          <a:xfrm>
            <a:off x="3702287" y="565750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Instability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08C13E-0C0E-429C-8386-263CCF04329D}"/>
              </a:ext>
            </a:extLst>
          </p:cNvPr>
          <p:cNvSpPr txBox="1"/>
          <p:nvPr/>
        </p:nvSpPr>
        <p:spPr>
          <a:xfrm>
            <a:off x="-395950" y="513314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Hair loss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66E09D-8571-4FEC-AA30-53C21E8A2A12}"/>
              </a:ext>
            </a:extLst>
          </p:cNvPr>
          <p:cNvSpPr txBox="1"/>
          <p:nvPr/>
        </p:nvSpPr>
        <p:spPr>
          <a:xfrm>
            <a:off x="3077243" y="48616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Fatigue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3D7568-FD05-4D99-AB3F-3D5F6B54814E}"/>
              </a:ext>
            </a:extLst>
          </p:cNvPr>
          <p:cNvSpPr txBox="1"/>
          <p:nvPr/>
        </p:nvSpPr>
        <p:spPr>
          <a:xfrm>
            <a:off x="5718322" y="444592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Skin change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8CB6C7-5869-4D0D-9959-4147F666AE9C}"/>
              </a:ext>
            </a:extLst>
          </p:cNvPr>
          <p:cNvSpPr txBox="1"/>
          <p:nvPr/>
        </p:nvSpPr>
        <p:spPr>
          <a:xfrm>
            <a:off x="5827857" y="43747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Incontinence 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9C093B-8DF0-44A5-81FF-E1015C0F2D33}"/>
              </a:ext>
            </a:extLst>
          </p:cNvPr>
          <p:cNvSpPr txBox="1"/>
          <p:nvPr/>
        </p:nvSpPr>
        <p:spPr>
          <a:xfrm>
            <a:off x="24701" y="144610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Heavy periods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71416-03BB-419D-93B7-999EF4A925C5}"/>
              </a:ext>
            </a:extLst>
          </p:cNvPr>
          <p:cNvSpPr txBox="1"/>
          <p:nvPr/>
        </p:nvSpPr>
        <p:spPr>
          <a:xfrm>
            <a:off x="6017126" y="324459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Brittle nails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CC76B3-8A33-42F6-B4A4-3E3A9584D528}"/>
              </a:ext>
            </a:extLst>
          </p:cNvPr>
          <p:cNvSpPr txBox="1"/>
          <p:nvPr/>
        </p:nvSpPr>
        <p:spPr>
          <a:xfrm>
            <a:off x="-302070" y="385432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Itchy skin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62FF22-3B67-4CDA-97E4-39E59FABFA8A}"/>
              </a:ext>
            </a:extLst>
          </p:cNvPr>
          <p:cNvSpPr txBox="1"/>
          <p:nvPr/>
        </p:nvSpPr>
        <p:spPr>
          <a:xfrm>
            <a:off x="2613529" y="324459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Osteoporosis 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90DB00-A952-48C5-B7B1-94C97CF74EA2}"/>
              </a:ext>
            </a:extLst>
          </p:cNvPr>
          <p:cNvSpPr txBox="1"/>
          <p:nvPr/>
        </p:nvSpPr>
        <p:spPr>
          <a:xfrm>
            <a:off x="312951" y="42808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Vaginal dryness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3A018B-A628-4DE8-B306-19FDABF9DF27}"/>
              </a:ext>
            </a:extLst>
          </p:cNvPr>
          <p:cNvSpPr txBox="1"/>
          <p:nvPr/>
        </p:nvSpPr>
        <p:spPr>
          <a:xfrm>
            <a:off x="-78058" y="333571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Palpitations 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0247FB-58E0-42F7-8EFD-B6F7A68E1A7C}"/>
              </a:ext>
            </a:extLst>
          </p:cNvPr>
          <p:cNvSpPr txBox="1"/>
          <p:nvPr/>
        </p:nvSpPr>
        <p:spPr>
          <a:xfrm>
            <a:off x="6048465" y="560406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Cystitis 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62AE8D-609D-4B58-8B02-C97EA4C83A0A}"/>
              </a:ext>
            </a:extLst>
          </p:cNvPr>
          <p:cNvSpPr txBox="1"/>
          <p:nvPr/>
        </p:nvSpPr>
        <p:spPr>
          <a:xfrm>
            <a:off x="269776" y="6252791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Insects crawling over the skin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8EB3E6-F2FC-4F11-B87E-A083AF2B5474}"/>
              </a:ext>
            </a:extLst>
          </p:cNvPr>
          <p:cNvSpPr txBox="1"/>
          <p:nvPr/>
        </p:nvSpPr>
        <p:spPr>
          <a:xfrm>
            <a:off x="5585078" y="264699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Tender breasts 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1508E1-6B48-45E5-A860-1EED82E2CCDA}"/>
              </a:ext>
            </a:extLst>
          </p:cNvPr>
          <p:cNvSpPr txBox="1"/>
          <p:nvPr/>
        </p:nvSpPr>
        <p:spPr>
          <a:xfrm>
            <a:off x="58482" y="4438579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Free-floating anxiety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F1DE97-4522-44DC-9284-F617A89BC5DC}"/>
              </a:ext>
            </a:extLst>
          </p:cNvPr>
          <p:cNvSpPr txBox="1"/>
          <p:nvPr/>
        </p:nvSpPr>
        <p:spPr>
          <a:xfrm>
            <a:off x="162065" y="240851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Panic attacks </a:t>
            </a: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01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60" y="1340768"/>
            <a:ext cx="8451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But </a:t>
            </a:r>
          </a:p>
          <a:p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“My friend says it gives you</a:t>
            </a:r>
          </a:p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cancer and blood clots”</a:t>
            </a:r>
          </a:p>
        </p:txBody>
      </p:sp>
    </p:spTree>
    <p:extLst>
      <p:ext uri="{BB962C8B-B14F-4D97-AF65-F5344CB8AC3E}">
        <p14:creationId xmlns:p14="http://schemas.microsoft.com/office/powerpoint/2010/main" val="3924136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3641C7B-D59C-48C4-96B2-F9282649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5" y="0"/>
            <a:ext cx="8510489" cy="68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3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5193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Health Benefits</a:t>
            </a:r>
          </a:p>
          <a:p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Cardiovascular</a:t>
            </a:r>
          </a:p>
          <a:p>
            <a:pPr>
              <a:tabLst>
                <a:tab pos="2954338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2954338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defTabSz="900113"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Mood</a:t>
            </a:r>
          </a:p>
          <a:p>
            <a:pPr>
              <a:tabLst>
                <a:tab pos="2954338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2954338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Bones</a:t>
            </a:r>
          </a:p>
          <a:p>
            <a:pPr>
              <a:tabLst>
                <a:tab pos="2954338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2954338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Dementia </a:t>
            </a:r>
          </a:p>
          <a:p>
            <a:pPr marL="1168400" indent="-268288">
              <a:buFont typeface="Wingdings" panose="05000000000000000000" pitchFamily="2" charset="2"/>
              <a:buChar char="§"/>
            </a:pP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A6A98-9D84-4BFF-B992-9A4685AA3D9E}"/>
              </a:ext>
            </a:extLst>
          </p:cNvPr>
          <p:cNvSpPr txBox="1"/>
          <p:nvPr/>
        </p:nvSpPr>
        <p:spPr>
          <a:xfrm>
            <a:off x="3539366" y="188640"/>
            <a:ext cx="578516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8363">
              <a:tabLst>
                <a:tab pos="2517775" algn="l"/>
              </a:tabLst>
            </a:pP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defTabSz="868363">
              <a:tabLst>
                <a:tab pos="2517775" algn="l"/>
              </a:tabLst>
            </a:pP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improves cholesterol +</a:t>
            </a:r>
          </a:p>
          <a:p>
            <a:pPr defTabSz="868363"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	lipids</a:t>
            </a: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lifts depression</a:t>
            </a: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slows rate of development</a:t>
            </a:r>
          </a:p>
          <a:p>
            <a:pPr defTabSz="868363"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of osteoporosis</a:t>
            </a: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Not increased </a:t>
            </a:r>
          </a:p>
        </p:txBody>
      </p:sp>
    </p:spTree>
    <p:extLst>
      <p:ext uri="{BB962C8B-B14F-4D97-AF65-F5344CB8AC3E}">
        <p14:creationId xmlns:p14="http://schemas.microsoft.com/office/powerpoint/2010/main" val="2678462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89248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Where do we go with this?</a:t>
            </a:r>
          </a:p>
          <a:p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Health Care </a:t>
            </a:r>
            <a:r>
              <a:rPr lang="en-GB" sz="32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Pprofesional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role is to give information:  NICE Goal</a:t>
            </a:r>
          </a:p>
          <a:p>
            <a:pPr>
              <a:lnSpc>
                <a:spcPct val="17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My friend says I need a blood test</a:t>
            </a:r>
          </a:p>
          <a:p>
            <a:pPr>
              <a:lnSpc>
                <a:spcPct val="17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Suggest read   “Rock my Menopause”</a:t>
            </a:r>
          </a:p>
          <a:p>
            <a:pPr>
              <a:lnSpc>
                <a:spcPct val="17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Maybe watch Davina on YouTube</a:t>
            </a:r>
          </a:p>
          <a:p>
            <a:pPr>
              <a:lnSpc>
                <a:spcPct val="17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Informed choice individual risks and benefits</a:t>
            </a:r>
          </a:p>
          <a:p>
            <a:pPr>
              <a:lnSpc>
                <a:spcPct val="17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HCP support – guide – next steps</a:t>
            </a:r>
          </a:p>
          <a:p>
            <a:pPr marL="1168400" indent="-268288">
              <a:buFont typeface="Wingdings" panose="05000000000000000000" pitchFamily="2" charset="2"/>
              <a:buChar char="§"/>
            </a:pP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93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32656"/>
            <a:ext cx="8897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35325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If hysterectomy</a:t>
            </a:r>
          </a:p>
          <a:p>
            <a:pPr>
              <a:tabLst>
                <a:tab pos="3235325" algn="r"/>
              </a:tabLst>
            </a:pP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defTabSz="900113">
              <a:tabLst>
                <a:tab pos="3235325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If uterus</a:t>
            </a:r>
          </a:p>
          <a:p>
            <a:pPr>
              <a:tabLst>
                <a:tab pos="3235325" algn="r"/>
              </a:tabLst>
            </a:pP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3235325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Natural hormones</a:t>
            </a:r>
          </a:p>
          <a:p>
            <a:pPr>
              <a:tabLst>
                <a:tab pos="3235325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3235325" algn="r"/>
              </a:tabLst>
            </a:pP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3235325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Oestrogen</a:t>
            </a:r>
          </a:p>
          <a:p>
            <a:pPr>
              <a:tabLst>
                <a:tab pos="3235325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3235325" algn="r"/>
              </a:tabLst>
            </a:pP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tabLst>
                <a:tab pos="3235325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Progesterone</a:t>
            </a:r>
          </a:p>
          <a:p>
            <a:pPr marL="1168400" indent="-268288">
              <a:buFont typeface="Wingdings" panose="05000000000000000000" pitchFamily="2" charset="2"/>
              <a:buChar char="§"/>
            </a:pP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A6A98-9D84-4BFF-B992-9A4685AA3D9E}"/>
              </a:ext>
            </a:extLst>
          </p:cNvPr>
          <p:cNvSpPr txBox="1"/>
          <p:nvPr/>
        </p:nvSpPr>
        <p:spPr>
          <a:xfrm>
            <a:off x="3533879" y="332656"/>
            <a:ext cx="561012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oestrogen only</a:t>
            </a: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oestrogen + progesterone</a:t>
            </a: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body identical – made</a:t>
            </a:r>
          </a:p>
          <a:p>
            <a:pPr defTabSz="868363"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from yam</a:t>
            </a: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transdermal – no increase</a:t>
            </a:r>
          </a:p>
          <a:p>
            <a:pPr defTabSz="868363"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in blood clots</a:t>
            </a: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r>
              <a:rPr lang="en-GB" sz="32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utrogestan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capsules</a:t>
            </a:r>
          </a:p>
          <a:p>
            <a:pPr defTabSz="868363"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oral/vaginal</a:t>
            </a:r>
          </a:p>
          <a:p>
            <a:pPr marL="457200" indent="-457200" defTabSz="868363">
              <a:buFont typeface="Comic Sans MS" panose="030F0702030302020204" pitchFamily="66" charset="0"/>
              <a:buChar char="−"/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Mirena coil – GP or sexual</a:t>
            </a:r>
          </a:p>
          <a:p>
            <a:pPr defTabSz="868363">
              <a:tabLst>
                <a:tab pos="450850" algn="l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health</a:t>
            </a:r>
          </a:p>
        </p:txBody>
      </p:sp>
    </p:spTree>
    <p:extLst>
      <p:ext uri="{BB962C8B-B14F-4D97-AF65-F5344CB8AC3E}">
        <p14:creationId xmlns:p14="http://schemas.microsoft.com/office/powerpoint/2010/main" val="3631193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794578-0E72-4F6A-A25F-15D68440B2EF}"/>
              </a:ext>
            </a:extLst>
          </p:cNvPr>
          <p:cNvSpPr txBox="1"/>
          <p:nvPr/>
        </p:nvSpPr>
        <p:spPr>
          <a:xfrm>
            <a:off x="0" y="332656"/>
            <a:ext cx="91439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35325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Genito-urinary Syndrome of the menopause</a:t>
            </a:r>
          </a:p>
          <a:p>
            <a:pPr>
              <a:tabLst>
                <a:tab pos="3235325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indent="717550">
              <a:tabLst>
                <a:tab pos="3235325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Dyspareunia</a:t>
            </a:r>
          </a:p>
          <a:p>
            <a:pPr indent="717550">
              <a:tabLst>
                <a:tab pos="3235325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Recurring urinary tract infections</a:t>
            </a:r>
          </a:p>
          <a:p>
            <a:pPr indent="717550">
              <a:tabLst>
                <a:tab pos="3235325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Vaginal discharge</a:t>
            </a:r>
          </a:p>
          <a:p>
            <a:pPr indent="717550">
              <a:tabLst>
                <a:tab pos="3235325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indent="717550">
              <a:tabLst>
                <a:tab pos="3235325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Atrophic vaginitis</a:t>
            </a:r>
          </a:p>
          <a:p>
            <a:pPr indent="717550">
              <a:tabLst>
                <a:tab pos="3235325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indent="717550">
              <a:tabLst>
                <a:tab pos="3235325" algn="r"/>
              </a:tabLst>
            </a:pPr>
            <a:r>
              <a:rPr lang="en-GB" sz="32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Ovestin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cream</a:t>
            </a:r>
          </a:p>
          <a:p>
            <a:pPr indent="717550">
              <a:tabLst>
                <a:tab pos="3235325" algn="r"/>
              </a:tabLst>
            </a:pPr>
            <a:r>
              <a:rPr lang="en-GB" sz="32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Blissell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cream</a:t>
            </a:r>
          </a:p>
          <a:p>
            <a:pPr indent="717550">
              <a:tabLst>
                <a:tab pos="3235325" algn="r"/>
              </a:tabLst>
            </a:pPr>
            <a:r>
              <a:rPr lang="en-GB" sz="32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Vagifem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pessaries</a:t>
            </a:r>
          </a:p>
          <a:p>
            <a:pPr indent="717550">
              <a:tabLst>
                <a:tab pos="3235325" algn="r"/>
              </a:tabLst>
            </a:pPr>
            <a:r>
              <a:rPr lang="en-GB" sz="32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Intrarosa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pessaries   : </a:t>
            </a:r>
            <a:r>
              <a:rPr lang="en-GB" sz="32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prasterone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:  DHEA</a:t>
            </a:r>
          </a:p>
          <a:p>
            <a:pPr marL="1168400" indent="-268288">
              <a:buFont typeface="Wingdings" panose="05000000000000000000" pitchFamily="2" charset="2"/>
              <a:buChar char="§"/>
            </a:pP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37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7504" y="1255473"/>
            <a:ext cx="8856984" cy="36623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z="2800" kern="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z="2800" kern="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z="2800" kern="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800" kern="0" dirty="0">
                <a:solidFill>
                  <a:srgbClr val="FFFF00"/>
                </a:solidFill>
                <a:latin typeface="Comic Sans MS" panose="030F0702030302020204" pitchFamily="66" charset="0"/>
              </a:rPr>
              <a:t>Partner at Sloan Medical Centre</a:t>
            </a:r>
          </a:p>
          <a:p>
            <a:pPr marL="0" indent="0">
              <a:buNone/>
            </a:pPr>
            <a:r>
              <a:rPr lang="en-GB" altLang="en-US" sz="2800" kern="0" dirty="0">
                <a:solidFill>
                  <a:srgbClr val="FFFF00"/>
                </a:solidFill>
                <a:latin typeface="Comic Sans MS" panose="030F0702030302020204" pitchFamily="66" charset="0"/>
              </a:rPr>
              <a:t>City-wide elected GP Board Member Sheffield CCG</a:t>
            </a:r>
          </a:p>
          <a:p>
            <a:pPr marL="0" indent="0">
              <a:buNone/>
            </a:pPr>
            <a:r>
              <a:rPr lang="en-GB" altLang="en-US" sz="2800" kern="0" dirty="0">
                <a:solidFill>
                  <a:srgbClr val="FFFF00"/>
                </a:solidFill>
                <a:latin typeface="Comic Sans MS" panose="030F0702030302020204" pitchFamily="66" charset="0"/>
              </a:rPr>
              <a:t>GP on PCS Sexual Health Development group </a:t>
            </a:r>
          </a:p>
          <a:p>
            <a:pPr marL="0" indent="0">
              <a:buNone/>
            </a:pPr>
            <a:endParaRPr lang="en-GB" altLang="en-US" sz="2800" kern="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-180528" y="1268760"/>
            <a:ext cx="8856984" cy="4302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3600" kern="0" dirty="0">
                <a:solidFill>
                  <a:srgbClr val="FFFF00"/>
                </a:solidFill>
                <a:latin typeface="Comic Sans MS" panose="030F0702030302020204" pitchFamily="66" charset="0"/>
              </a:rPr>
              <a:t>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3644467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044279"/>
            <a:ext cx="845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(Keep It Simple, Sister)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B4ED4-CE41-4E48-857D-8BC613EE4792}"/>
              </a:ext>
            </a:extLst>
          </p:cNvPr>
          <p:cNvSpPr txBox="1"/>
          <p:nvPr/>
        </p:nvSpPr>
        <p:spPr>
          <a:xfrm>
            <a:off x="3403393" y="1711116"/>
            <a:ext cx="841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26BA9-A36F-4C2B-A6E4-7570577E2668}"/>
              </a:ext>
            </a:extLst>
          </p:cNvPr>
          <p:cNvSpPr txBox="1"/>
          <p:nvPr/>
        </p:nvSpPr>
        <p:spPr>
          <a:xfrm>
            <a:off x="3893489" y="1721422"/>
            <a:ext cx="841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00E10-2421-465B-AC70-83360C6B981B}"/>
              </a:ext>
            </a:extLst>
          </p:cNvPr>
          <p:cNvSpPr txBox="1"/>
          <p:nvPr/>
        </p:nvSpPr>
        <p:spPr>
          <a:xfrm>
            <a:off x="4932040" y="1700808"/>
            <a:ext cx="841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5CEAE-AC5D-4908-8FA9-19022A97AFA2}"/>
              </a:ext>
            </a:extLst>
          </p:cNvPr>
          <p:cNvSpPr txBox="1"/>
          <p:nvPr/>
        </p:nvSpPr>
        <p:spPr>
          <a:xfrm>
            <a:off x="4403529" y="1711115"/>
            <a:ext cx="841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1210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9217024" cy="605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tabLst>
                <a:tab pos="2954338" algn="r"/>
              </a:tabLst>
            </a:pPr>
            <a:r>
              <a:rPr lang="en-GB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Transdermal HRT	</a:t>
            </a:r>
          </a:p>
          <a:p>
            <a:pPr>
              <a:lnSpc>
                <a:spcPct val="170000"/>
              </a:lnSpc>
              <a:tabLst>
                <a:tab pos="2954338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indent="1168400">
              <a:lnSpc>
                <a:spcPct val="170000"/>
              </a:lnSpc>
              <a:tabLst>
                <a:tab pos="2954338" algn="r"/>
              </a:tabLst>
            </a:pPr>
            <a:r>
              <a:rPr lang="en-GB" sz="32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NOT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  associated with raised BP</a:t>
            </a:r>
          </a:p>
          <a:p>
            <a:pPr indent="1168400">
              <a:lnSpc>
                <a:spcPct val="170000"/>
              </a:lnSpc>
              <a:tabLst>
                <a:tab pos="2954338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indent="1168400">
              <a:lnSpc>
                <a:spcPct val="170000"/>
              </a:lnSpc>
              <a:tabLst>
                <a:tab pos="2954338" algn="r"/>
              </a:tabLst>
            </a:pPr>
            <a:r>
              <a:rPr lang="en-GB" sz="32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NOT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  associated with blood clots</a:t>
            </a:r>
          </a:p>
          <a:p>
            <a:pPr indent="1168400">
              <a:lnSpc>
                <a:spcPct val="170000"/>
              </a:lnSpc>
              <a:tabLst>
                <a:tab pos="2954338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indent="1168400">
              <a:lnSpc>
                <a:spcPct val="170000"/>
              </a:lnSpc>
              <a:tabLst>
                <a:tab pos="2954338" algn="r"/>
              </a:tabLst>
            </a:pPr>
            <a:r>
              <a:rPr lang="en-GB" sz="32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NOT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 contra-indicated in migraine</a:t>
            </a:r>
          </a:p>
        </p:txBody>
      </p:sp>
    </p:spTree>
    <p:extLst>
      <p:ext uri="{BB962C8B-B14F-4D97-AF65-F5344CB8AC3E}">
        <p14:creationId xmlns:p14="http://schemas.microsoft.com/office/powerpoint/2010/main" val="2539875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8244408" cy="30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What checks are needed and how often?</a:t>
            </a:r>
          </a:p>
          <a:p>
            <a:pPr>
              <a:lnSpc>
                <a:spcPct val="170000"/>
              </a:lnSpc>
              <a:tabLst>
                <a:tab pos="2954338" algn="r"/>
              </a:tabLst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Good practice anyway</a:t>
            </a:r>
          </a:p>
          <a:p>
            <a:pPr>
              <a:lnSpc>
                <a:spcPct val="170000"/>
              </a:lnSpc>
              <a:tabLst>
                <a:tab pos="2954338" algn="r"/>
              </a:tabLst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Suggest checks:  at the start / 3/12 / annually</a:t>
            </a:r>
          </a:p>
          <a:p>
            <a:pPr>
              <a:lnSpc>
                <a:spcPct val="170000"/>
              </a:lnSpc>
              <a:tabLst>
                <a:tab pos="2954338" algn="r"/>
              </a:tabLst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Proforma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C78E8-3256-458E-9207-8ACADA4CC720}"/>
              </a:ext>
            </a:extLst>
          </p:cNvPr>
          <p:cNvSpPr txBox="1"/>
          <p:nvPr/>
        </p:nvSpPr>
        <p:spPr>
          <a:xfrm>
            <a:off x="1979712" y="2420888"/>
            <a:ext cx="8244408" cy="340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>
              <a:lnSpc>
                <a:spcPct val="130000"/>
              </a:lnSpc>
              <a:tabLst>
                <a:tab pos="2954338" algn="r"/>
              </a:tabLst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Ht.  Wt.  BP.  smoking . DVT. </a:t>
            </a:r>
          </a:p>
          <a:p>
            <a:pPr marL="534988">
              <a:lnSpc>
                <a:spcPct val="130000"/>
              </a:lnSpc>
              <a:tabLst>
                <a:tab pos="2954338" algn="r"/>
              </a:tabLst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Personal or FH cancer of the breast	</a:t>
            </a:r>
          </a:p>
          <a:p>
            <a:pPr marL="534988">
              <a:lnSpc>
                <a:spcPct val="130000"/>
              </a:lnSpc>
              <a:tabLst>
                <a:tab pos="2954338" algn="r"/>
              </a:tabLst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Active liver disease</a:t>
            </a:r>
          </a:p>
          <a:p>
            <a:pPr marL="534988">
              <a:lnSpc>
                <a:spcPct val="130000"/>
              </a:lnSpc>
              <a:tabLst>
                <a:tab pos="2954338" algn="r"/>
              </a:tabLst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Clotting disorders</a:t>
            </a:r>
          </a:p>
          <a:p>
            <a:pPr marL="534988">
              <a:lnSpc>
                <a:spcPct val="130000"/>
              </a:lnSpc>
              <a:tabLst>
                <a:tab pos="2954338" algn="r"/>
              </a:tabLst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Smear</a:t>
            </a:r>
          </a:p>
          <a:p>
            <a:pPr marL="534988">
              <a:lnSpc>
                <a:spcPct val="130000"/>
              </a:lnSpc>
              <a:tabLst>
                <a:tab pos="2954338" algn="r"/>
              </a:tabLst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Mammogram</a:t>
            </a:r>
          </a:p>
        </p:txBody>
      </p:sp>
    </p:spTree>
    <p:extLst>
      <p:ext uri="{BB962C8B-B14F-4D97-AF65-F5344CB8AC3E}">
        <p14:creationId xmlns:p14="http://schemas.microsoft.com/office/powerpoint/2010/main" val="2726016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80392"/>
            <a:ext cx="8496944" cy="93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WHEN IS IT TIME TO STOP?</a:t>
            </a:r>
          </a:p>
        </p:txBody>
      </p:sp>
      <p:pic>
        <p:nvPicPr>
          <p:cNvPr id="3074" name="Picture 2" descr="Happy hundred first birthday Grandma. - 9buz">
            <a:extLst>
              <a:ext uri="{FF2B5EF4-FFF2-40B4-BE49-F238E27FC236}">
                <a16:creationId xmlns:a16="http://schemas.microsoft.com/office/drawing/2014/main" id="{C15803CE-DC82-4F83-8166-D798B3DC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5679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00th Birthday Party | Grandma funny, Funny old people, Birthday meme">
            <a:extLst>
              <a:ext uri="{FF2B5EF4-FFF2-40B4-BE49-F238E27FC236}">
                <a16:creationId xmlns:a16="http://schemas.microsoft.com/office/drawing/2014/main" id="{0830EE20-9CB4-4887-A87C-A9E2A733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18" y="1232982"/>
            <a:ext cx="4176564" cy="55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88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476672"/>
            <a:ext cx="849694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SUMMARY</a:t>
            </a:r>
          </a:p>
          <a:p>
            <a:pPr>
              <a:lnSpc>
                <a:spcPct val="20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HRT is safe</a:t>
            </a:r>
          </a:p>
          <a:p>
            <a:pPr>
              <a:lnSpc>
                <a:spcPct val="20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No increased death rate</a:t>
            </a:r>
          </a:p>
          <a:p>
            <a:pPr>
              <a:lnSpc>
                <a:spcPct val="20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Improve quality of life for women</a:t>
            </a:r>
          </a:p>
          <a:p>
            <a:pPr>
              <a:lnSpc>
                <a:spcPct val="200000"/>
              </a:lnSpc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Our role as HCP is to support informed</a:t>
            </a:r>
          </a:p>
          <a:p>
            <a:pPr>
              <a:tabLst>
                <a:tab pos="2954338" algn="r"/>
              </a:tabLst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choice</a:t>
            </a:r>
          </a:p>
          <a:p>
            <a:pPr>
              <a:lnSpc>
                <a:spcPct val="200000"/>
              </a:lnSpc>
              <a:tabLst>
                <a:tab pos="2954338" algn="r"/>
              </a:tabLst>
            </a:pPr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168400" indent="-268288">
              <a:buFont typeface="Wingdings" panose="05000000000000000000" pitchFamily="2" charset="2"/>
              <a:buChar char="§"/>
            </a:pP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77C84D-1D1D-4625-82F3-659BB02AE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2470150"/>
            <a:ext cx="15128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78911-8654-436F-9D82-0B29EF93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856" y="2459038"/>
            <a:ext cx="15128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5998C-55B9-490A-B6B0-23701AA5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051" y="2469867"/>
            <a:ext cx="15128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person, wall, wearing&#10;&#10;Description automatically generated">
            <a:extLst>
              <a:ext uri="{FF2B5EF4-FFF2-40B4-BE49-F238E27FC236}">
                <a16:creationId xmlns:a16="http://schemas.microsoft.com/office/drawing/2014/main" id="{A35D99D8-D8A0-4D72-A4B1-21C1EB6D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81" y="-344488"/>
            <a:ext cx="12096750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ABAE34-B338-499D-B42E-64C03624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798" y="2621789"/>
            <a:ext cx="86296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eplacement</a:t>
            </a:r>
            <a:endParaRPr lang="en-GB" altLang="en-US" sz="8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7C84D-1D1D-4625-82F3-659BB02AE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2470150"/>
            <a:ext cx="15128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78911-8654-436F-9D82-0B29EF93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856" y="2459038"/>
            <a:ext cx="15128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5998C-55B9-490A-B6B0-23701AA5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051" y="2469867"/>
            <a:ext cx="15128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3BEA9-1ACC-421B-B609-24B948BB7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279" y="732011"/>
            <a:ext cx="57102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usband</a:t>
            </a:r>
            <a:endParaRPr lang="en-GB" altLang="en-US" sz="8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DC288-6C0A-451E-91CB-B8BE6D4F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974" y="4679439"/>
            <a:ext cx="629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herapy</a:t>
            </a:r>
            <a:endParaRPr lang="en-GB" altLang="en-US" sz="8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06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05365 -0.2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1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-0.19115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3316 0.2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1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  <p:bldP spid="6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4204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4101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9125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Why is this important now?</a:t>
            </a:r>
          </a:p>
          <a:p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World Menopause Day 18</a:t>
            </a:r>
            <a:r>
              <a:rPr lang="en-GB" sz="32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th</a:t>
            </a: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October, 2021</a:t>
            </a:r>
          </a:p>
          <a:p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Two new pieces of information.</a:t>
            </a:r>
          </a:p>
          <a:p>
            <a:pPr algn="r"/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85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424936" cy="225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7638" indent="-2687638">
              <a:tabLst>
                <a:tab pos="1800225" algn="l"/>
              </a:tabLst>
            </a:pPr>
            <a:r>
              <a:rPr lang="en-GB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EMAS	-	European Menopause</a:t>
            </a:r>
          </a:p>
          <a:p>
            <a:pPr marL="2687638" indent="-2687638">
              <a:tabLst>
                <a:tab pos="1800225" algn="l"/>
              </a:tabLst>
            </a:pPr>
            <a:r>
              <a:rPr lang="en-GB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		Andropause Society</a:t>
            </a:r>
          </a:p>
          <a:p>
            <a:pPr marL="2687638" indent="-2687638"/>
            <a:endParaRPr lang="en-GB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687638" indent="-2687638"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EMAS 2021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A17FB-9F59-45D8-8C4A-4DC8DEF98D90}"/>
              </a:ext>
            </a:extLst>
          </p:cNvPr>
          <p:cNvSpPr txBox="1"/>
          <p:nvPr/>
        </p:nvSpPr>
        <p:spPr>
          <a:xfrm>
            <a:off x="2915816" y="1556792"/>
            <a:ext cx="6048672" cy="483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113"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global recommendations</a:t>
            </a:r>
          </a:p>
          <a:p>
            <a:pPr defTabSz="900113"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menopause in the workplace</a:t>
            </a:r>
          </a:p>
          <a:p>
            <a:pPr defTabSz="900113"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employers and managers</a:t>
            </a:r>
          </a:p>
          <a:p>
            <a:pPr defTabSz="900113"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workplace environment more</a:t>
            </a:r>
          </a:p>
          <a:p>
            <a:pPr defTabSz="900113">
              <a:lnSpc>
                <a:spcPct val="80000"/>
              </a:lnSpc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menopause friendly</a:t>
            </a:r>
          </a:p>
          <a:p>
            <a:pPr defTabSz="900113"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improve wellbeing</a:t>
            </a:r>
          </a:p>
          <a:p>
            <a:pPr defTabSz="900113"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ability to remain in work	</a:t>
            </a:r>
          </a:p>
        </p:txBody>
      </p:sp>
    </p:spTree>
    <p:extLst>
      <p:ext uri="{BB962C8B-B14F-4D97-AF65-F5344CB8AC3E}">
        <p14:creationId xmlns:p14="http://schemas.microsoft.com/office/powerpoint/2010/main" val="1105022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MJ: | The BMJ">
            <a:extLst>
              <a:ext uri="{FF2B5EF4-FFF2-40B4-BE49-F238E27FC236}">
                <a16:creationId xmlns:a16="http://schemas.microsoft.com/office/drawing/2014/main" id="{F96C9711-C88F-4D90-BBC0-118E6743C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D8AABA-3282-47C8-8186-FB07B70DF0AC}"/>
              </a:ext>
            </a:extLst>
          </p:cNvPr>
          <p:cNvSpPr/>
          <p:nvPr/>
        </p:nvSpPr>
        <p:spPr>
          <a:xfrm>
            <a:off x="2000250" y="0"/>
            <a:ext cx="5143500" cy="6858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3528" y="620688"/>
            <a:ext cx="82809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7638" indent="-2687638">
              <a:tabLst>
                <a:tab pos="1800225" algn="l"/>
              </a:tabLst>
            </a:pPr>
            <a:r>
              <a:rPr lang="en-GB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BMJ October 2021</a:t>
            </a:r>
          </a:p>
          <a:p>
            <a:pPr marL="2687638" indent="-2687638"/>
            <a:endParaRPr lang="en-GB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1"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HRT and Dementia</a:t>
            </a:r>
          </a:p>
          <a:p>
            <a:pPr marL="0" lvl="1" algn="ctr"/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1"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“What this study adds”</a:t>
            </a:r>
          </a:p>
          <a:p>
            <a:pPr marL="0" lvl="1" algn="ctr"/>
            <a:endParaRPr lang="en-GB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1"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	HRT for the menopause does not</a:t>
            </a:r>
          </a:p>
          <a:p>
            <a:pPr marL="0" lvl="1"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increase the risk of dementia</a:t>
            </a:r>
          </a:p>
        </p:txBody>
      </p:sp>
    </p:spTree>
    <p:extLst>
      <p:ext uri="{BB962C8B-B14F-4D97-AF65-F5344CB8AC3E}">
        <p14:creationId xmlns:p14="http://schemas.microsoft.com/office/powerpoint/2010/main" val="1520195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MeNoPaUsE MOMENTS!">
            <a:extLst>
              <a:ext uri="{FF2B5EF4-FFF2-40B4-BE49-F238E27FC236}">
                <a16:creationId xmlns:a16="http://schemas.microsoft.com/office/drawing/2014/main" id="{4009FCC2-D50B-483A-9D6D-CD63287A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883" y="-1611561"/>
            <a:ext cx="9518165" cy="951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103287-A976-4C91-BA3E-5265CDED55D4}"/>
              </a:ext>
            </a:extLst>
          </p:cNvPr>
          <p:cNvSpPr txBox="1"/>
          <p:nvPr/>
        </p:nvSpPr>
        <p:spPr>
          <a:xfrm>
            <a:off x="89756" y="26064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“Menopause is easy – after you stop laying eggs they eat you.”</a:t>
            </a:r>
          </a:p>
        </p:txBody>
      </p:sp>
    </p:spTree>
    <p:extLst>
      <p:ext uri="{BB962C8B-B14F-4D97-AF65-F5344CB8AC3E}">
        <p14:creationId xmlns:p14="http://schemas.microsoft.com/office/powerpoint/2010/main" val="2400891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vina McCall opens up about menopause symptoms: &amp;#39;I thought I had  Alzheimer&amp;#39;s&amp;#39; | The Independent">
            <a:extLst>
              <a:ext uri="{FF2B5EF4-FFF2-40B4-BE49-F238E27FC236}">
                <a16:creationId xmlns:a16="http://schemas.microsoft.com/office/drawing/2014/main" id="{109A38EA-3224-40CF-BFB6-721A2FD2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2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60" y="2351782"/>
            <a:ext cx="8451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“I put my keys in the bin</a:t>
            </a:r>
          </a:p>
          <a:p>
            <a:pPr algn="ctr"/>
            <a:r>
              <a:rPr lang="en-GB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and my phone in the fridge!”</a:t>
            </a:r>
          </a:p>
        </p:txBody>
      </p:sp>
    </p:spTree>
    <p:extLst>
      <p:ext uri="{BB962C8B-B14F-4D97-AF65-F5344CB8AC3E}">
        <p14:creationId xmlns:p14="http://schemas.microsoft.com/office/powerpoint/2010/main" val="3335782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939" y="1340768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51% of the population :  half of their lives</a:t>
            </a:r>
          </a:p>
          <a:p>
            <a:pPr marL="1357313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Hormone deficiency</a:t>
            </a:r>
          </a:p>
          <a:p>
            <a:pPr marL="1357313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Mum is kingpin of the family</a:t>
            </a:r>
          </a:p>
          <a:p>
            <a:pPr marL="1357313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Women  are a major part of the workforce</a:t>
            </a:r>
          </a:p>
          <a:p>
            <a:pPr marL="1357313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Sub-optimal health/sub-optimal productivity</a:t>
            </a:r>
          </a:p>
          <a:p>
            <a:pPr marL="1168400" indent="-268288">
              <a:buFont typeface="Wingdings" panose="05000000000000000000" pitchFamily="2" charset="2"/>
              <a:buChar char="§"/>
            </a:pPr>
            <a:endParaRPr lang="en-GB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0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ical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8134</TotalTime>
  <Words>557</Words>
  <Application>Microsoft Office PowerPoint</Application>
  <PresentationFormat>On-screen Show (4:3)</PresentationFormat>
  <Paragraphs>204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Comic Sans MS</vt:lpstr>
      <vt:lpstr>Wingdings</vt:lpstr>
      <vt:lpstr>Medical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Quiet Qof</dc:title>
  <dc:creator>Paul</dc:creator>
  <cp:lastModifiedBy>ROBERTS, Paul (NHS SHEFFIELD CCG)</cp:lastModifiedBy>
  <cp:revision>352</cp:revision>
  <cp:lastPrinted>2020-08-13T10:44:40Z</cp:lastPrinted>
  <dcterms:created xsi:type="dcterms:W3CDTF">2008-12-07T09:02:10Z</dcterms:created>
  <dcterms:modified xsi:type="dcterms:W3CDTF">2022-02-17T06:54:37Z</dcterms:modified>
</cp:coreProperties>
</file>